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8" r:id="rId2"/>
    <p:sldId id="260" r:id="rId3"/>
    <p:sldId id="282" r:id="rId4"/>
    <p:sldId id="283" r:id="rId5"/>
    <p:sldId id="261" r:id="rId6"/>
    <p:sldId id="262" r:id="rId7"/>
    <p:sldId id="263" r:id="rId8"/>
    <p:sldId id="264" r:id="rId9"/>
    <p:sldId id="265" r:id="rId10"/>
    <p:sldId id="259" r:id="rId11"/>
    <p:sldId id="266" r:id="rId12"/>
    <p:sldId id="267" r:id="rId13"/>
    <p:sldId id="272" r:id="rId14"/>
    <p:sldId id="268" r:id="rId15"/>
    <p:sldId id="269" r:id="rId16"/>
    <p:sldId id="270" r:id="rId17"/>
    <p:sldId id="271" r:id="rId18"/>
    <p:sldId id="273" r:id="rId19"/>
    <p:sldId id="274" r:id="rId20"/>
    <p:sldId id="275" r:id="rId21"/>
    <p:sldId id="281" r:id="rId22"/>
    <p:sldId id="276" r:id="rId23"/>
    <p:sldId id="277" r:id="rId24"/>
    <p:sldId id="278" r:id="rId25"/>
    <p:sldId id="279" r:id="rId26"/>
    <p:sldId id="280" r:id="rId27"/>
    <p:sldId id="257" r:id="rId28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2D4BFE-13FB-457D-B008-E54D9C682E29}" type="datetimeFigureOut">
              <a:rPr lang="hu-HU" smtClean="0"/>
              <a:t>2023. 07. 06.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896682-344F-4F20-8018-DFBB232B1DE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74375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80744-2186-430E-9456-70D7083079A7}" type="datetimeFigureOut">
              <a:rPr lang="hu-HU" smtClean="0"/>
              <a:t>2023. 07. 06.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9DE57-985D-40A5-AE29-2426630BAC6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11948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80744-2186-430E-9456-70D7083079A7}" type="datetimeFigureOut">
              <a:rPr lang="hu-HU" smtClean="0"/>
              <a:t>2023. 07. 06.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9DE57-985D-40A5-AE29-2426630BAC6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48829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80744-2186-430E-9456-70D7083079A7}" type="datetimeFigureOut">
              <a:rPr lang="hu-HU" smtClean="0"/>
              <a:t>2023. 07. 06.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9DE57-985D-40A5-AE29-2426630BAC6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82248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80744-2186-430E-9456-70D7083079A7}" type="datetimeFigureOut">
              <a:rPr lang="hu-HU" smtClean="0"/>
              <a:t>2023. 07. 06.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9DE57-985D-40A5-AE29-2426630BAC6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35288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80744-2186-430E-9456-70D7083079A7}" type="datetimeFigureOut">
              <a:rPr lang="hu-HU" smtClean="0"/>
              <a:t>2023. 07. 06.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9DE57-985D-40A5-AE29-2426630BAC6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13667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80744-2186-430E-9456-70D7083079A7}" type="datetimeFigureOut">
              <a:rPr lang="hu-HU" smtClean="0"/>
              <a:t>2023. 07. 06.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9DE57-985D-40A5-AE29-2426630BAC6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5523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80744-2186-430E-9456-70D7083079A7}" type="datetimeFigureOut">
              <a:rPr lang="hu-HU" smtClean="0"/>
              <a:t>2023. 07. 06.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9DE57-985D-40A5-AE29-2426630BAC6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67600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80744-2186-430E-9456-70D7083079A7}" type="datetimeFigureOut">
              <a:rPr lang="hu-HU" smtClean="0"/>
              <a:t>2023. 07. 06.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9DE57-985D-40A5-AE29-2426630BAC6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10115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80744-2186-430E-9456-70D7083079A7}" type="datetimeFigureOut">
              <a:rPr lang="hu-HU" smtClean="0"/>
              <a:t>2023. 07. 06.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9DE57-985D-40A5-AE29-2426630BAC6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67530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80744-2186-430E-9456-70D7083079A7}" type="datetimeFigureOut">
              <a:rPr lang="hu-HU" smtClean="0"/>
              <a:t>2023. 07. 06.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9DE57-985D-40A5-AE29-2426630BAC6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28936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80744-2186-430E-9456-70D7083079A7}" type="datetimeFigureOut">
              <a:rPr lang="hu-HU" smtClean="0"/>
              <a:t>2023. 07. 06.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9DE57-985D-40A5-AE29-2426630BAC6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43499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E80744-2186-430E-9456-70D7083079A7}" type="datetimeFigureOut">
              <a:rPr lang="hu-HU" smtClean="0"/>
              <a:t>2023. 07. 06.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59DE57-985D-40A5-AE29-2426630BAC6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91461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b="1" dirty="0"/>
              <a:t>A szaktanácsadásról: tudomány és szolgálat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r>
              <a:rPr lang="hu-HU" sz="24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Hidas András</a:t>
            </a:r>
          </a:p>
        </p:txBody>
      </p:sp>
      <p:pic>
        <p:nvPicPr>
          <p:cNvPr id="2051" name="Picture 3" descr="C:\Users\HA\Pictures\Honlapképek\Borító1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7465" y="4941168"/>
            <a:ext cx="1671027" cy="191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787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Picture 2" descr="C:\Users\HA\Pictures\Honlapképek\DSC00327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576" y="-99392"/>
            <a:ext cx="7401193" cy="7416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9943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HA\Pictures\Honlapképek\Borító1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7465" y="4941168"/>
            <a:ext cx="1671027" cy="191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zövegdoboz 6"/>
          <p:cNvSpPr txBox="1"/>
          <p:nvPr/>
        </p:nvSpPr>
        <p:spPr>
          <a:xfrm>
            <a:off x="325194" y="620688"/>
            <a:ext cx="8460432" cy="64633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Eddig hosszú út vezetett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295661" y="1628800"/>
            <a:ext cx="8460432" cy="1754326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Tudomány, természet szeretete</a:t>
            </a:r>
          </a:p>
          <a:p>
            <a:r>
              <a:rPr lang="hu-HU" sz="3600" b="1" dirty="0">
                <a:solidFill>
                  <a:prstClr val="black"/>
                </a:solidFill>
              </a:rPr>
              <a:t>Emberekben csalódás</a:t>
            </a:r>
          </a:p>
          <a:p>
            <a:r>
              <a:rPr lang="hu-HU" sz="3600" b="1" dirty="0">
                <a:solidFill>
                  <a:prstClr val="black"/>
                </a:solidFill>
              </a:rPr>
              <a:t>Egzisztenciális válság</a:t>
            </a:r>
          </a:p>
        </p:txBody>
      </p:sp>
      <p:sp>
        <p:nvSpPr>
          <p:cNvPr id="6" name="Szövegdoboz 5"/>
          <p:cNvSpPr txBox="1"/>
          <p:nvPr/>
        </p:nvSpPr>
        <p:spPr>
          <a:xfrm>
            <a:off x="251520" y="4005064"/>
            <a:ext cx="8460432" cy="2308324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Hallottam olyanról, hogy valaki a tudásáért nagyon megfizetnek, megbecsülnek, leborultak előtte. </a:t>
            </a:r>
          </a:p>
          <a:p>
            <a:r>
              <a:rPr lang="hu-HU" sz="3600" b="1" dirty="0">
                <a:solidFill>
                  <a:prstClr val="black"/>
                </a:solidFill>
              </a:rPr>
              <a:t>	Irigykedtem.</a:t>
            </a:r>
          </a:p>
        </p:txBody>
      </p:sp>
    </p:spTree>
    <p:extLst>
      <p:ext uri="{BB962C8B-B14F-4D97-AF65-F5344CB8AC3E}">
        <p14:creationId xmlns:p14="http://schemas.microsoft.com/office/powerpoint/2010/main" val="36086750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HA\Pictures\Honlapképek\Borító1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7465" y="4941168"/>
            <a:ext cx="1671027" cy="191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zövegdoboz 6"/>
          <p:cNvSpPr txBox="1"/>
          <p:nvPr/>
        </p:nvSpPr>
        <p:spPr>
          <a:xfrm>
            <a:off x="325194" y="620688"/>
            <a:ext cx="8460432" cy="64633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Hasznos tudás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295661" y="1628800"/>
            <a:ext cx="8460432" cy="1754326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Minél elmélyültebb és specializáltabb egy tudás, annál nehezebb helyet találni neki.</a:t>
            </a:r>
          </a:p>
          <a:p>
            <a:r>
              <a:rPr lang="hu-HU" sz="3600" b="1" dirty="0">
                <a:solidFill>
                  <a:prstClr val="black"/>
                </a:solidFill>
              </a:rPr>
              <a:t>De ez a kisebbik nehézség.</a:t>
            </a:r>
          </a:p>
        </p:txBody>
      </p:sp>
      <p:sp>
        <p:nvSpPr>
          <p:cNvPr id="6" name="Szövegdoboz 5"/>
          <p:cNvSpPr txBox="1"/>
          <p:nvPr/>
        </p:nvSpPr>
        <p:spPr>
          <a:xfrm>
            <a:off x="251520" y="4005064"/>
            <a:ext cx="8460432" cy="1200329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Hasznos tudás, ami ritka kincs, </a:t>
            </a:r>
          </a:p>
          <a:p>
            <a:r>
              <a:rPr lang="hu-HU" sz="3600" b="1" dirty="0">
                <a:solidFill>
                  <a:prstClr val="black"/>
                </a:solidFill>
              </a:rPr>
              <a:t>Elnyerése és hordozása kereszthordozás.</a:t>
            </a:r>
          </a:p>
        </p:txBody>
      </p:sp>
    </p:spTree>
    <p:extLst>
      <p:ext uri="{BB962C8B-B14F-4D97-AF65-F5344CB8AC3E}">
        <p14:creationId xmlns:p14="http://schemas.microsoft.com/office/powerpoint/2010/main" val="26723721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HA\Pictures\Honlapképek\Borító1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7465" y="4941168"/>
            <a:ext cx="1671027" cy="191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zövegdoboz 6"/>
          <p:cNvSpPr txBox="1"/>
          <p:nvPr/>
        </p:nvSpPr>
        <p:spPr>
          <a:xfrm>
            <a:off x="325194" y="620688"/>
            <a:ext cx="8460432" cy="64633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Hasznos tudás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295661" y="1628800"/>
            <a:ext cx="8460432" cy="3416320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Bölcsesség – balgaság</a:t>
            </a:r>
          </a:p>
          <a:p>
            <a:endParaRPr lang="hu-HU" sz="3600" b="1" dirty="0">
              <a:solidFill>
                <a:prstClr val="black"/>
              </a:solidFill>
            </a:endParaRPr>
          </a:p>
          <a:p>
            <a:r>
              <a:rPr lang="hu-HU" sz="3600" b="1" dirty="0">
                <a:solidFill>
                  <a:prstClr val="black"/>
                </a:solidFill>
              </a:rPr>
              <a:t>Nem a tudásról és nem az értelmi képességekről szól: </a:t>
            </a:r>
          </a:p>
          <a:p>
            <a:endParaRPr lang="hu-HU" sz="3600" b="1" dirty="0">
              <a:solidFill>
                <a:prstClr val="black"/>
              </a:solidFill>
            </a:endParaRPr>
          </a:p>
          <a:p>
            <a:r>
              <a:rPr lang="hu-HU" sz="3600" b="1" dirty="0">
                <a:solidFill>
                  <a:prstClr val="black"/>
                </a:solidFill>
              </a:rPr>
              <a:t>Alázat vagy kevélység</a:t>
            </a:r>
          </a:p>
        </p:txBody>
      </p:sp>
      <p:sp>
        <p:nvSpPr>
          <p:cNvPr id="8" name="Szövegdoboz 7"/>
          <p:cNvSpPr txBox="1"/>
          <p:nvPr/>
        </p:nvSpPr>
        <p:spPr>
          <a:xfrm>
            <a:off x="295661" y="5301208"/>
            <a:ext cx="8460432" cy="1200329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Pályakezdőkkel szembeni elvárások változása: tudjanak – taníthatók legyenek</a:t>
            </a:r>
          </a:p>
        </p:txBody>
      </p:sp>
    </p:spTree>
    <p:extLst>
      <p:ext uri="{BB962C8B-B14F-4D97-AF65-F5344CB8AC3E}">
        <p14:creationId xmlns:p14="http://schemas.microsoft.com/office/powerpoint/2010/main" val="20936494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HA\Pictures\Honlapképek\Borító1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7465" y="4941168"/>
            <a:ext cx="1671027" cy="191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zövegdoboz 6"/>
          <p:cNvSpPr txBox="1"/>
          <p:nvPr/>
        </p:nvSpPr>
        <p:spPr>
          <a:xfrm>
            <a:off x="325194" y="620688"/>
            <a:ext cx="8460432" cy="64633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A másképp gondolkodás keresztje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295661" y="1628800"/>
            <a:ext cx="8460432" cy="1754326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Minél egyedibb és elmélyültebb a tudásunk, annál nehezebb az elfogadtatása.</a:t>
            </a:r>
          </a:p>
        </p:txBody>
      </p:sp>
      <p:sp>
        <p:nvSpPr>
          <p:cNvPr id="6" name="Szövegdoboz 5"/>
          <p:cNvSpPr txBox="1"/>
          <p:nvPr/>
        </p:nvSpPr>
        <p:spPr>
          <a:xfrm>
            <a:off x="251520" y="4005064"/>
            <a:ext cx="8460432" cy="1754326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Elmélet és gyakorlat</a:t>
            </a:r>
          </a:p>
          <a:p>
            <a:r>
              <a:rPr lang="hu-HU" sz="3600" b="1" dirty="0">
                <a:solidFill>
                  <a:prstClr val="black"/>
                </a:solidFill>
              </a:rPr>
              <a:t>Tudomány és termelés</a:t>
            </a:r>
          </a:p>
          <a:p>
            <a:r>
              <a:rPr lang="hu-HU" sz="3600" b="1" dirty="0">
                <a:solidFill>
                  <a:prstClr val="black"/>
                </a:solidFill>
              </a:rPr>
              <a:t>Egyetem és vállalat</a:t>
            </a:r>
          </a:p>
        </p:txBody>
      </p:sp>
    </p:spTree>
    <p:extLst>
      <p:ext uri="{BB962C8B-B14F-4D97-AF65-F5344CB8AC3E}">
        <p14:creationId xmlns:p14="http://schemas.microsoft.com/office/powerpoint/2010/main" val="33662202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HA\Pictures\Honlapképek\Borító1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7465" y="4941168"/>
            <a:ext cx="1671027" cy="191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zövegdoboz 6"/>
          <p:cNvSpPr txBox="1"/>
          <p:nvPr/>
        </p:nvSpPr>
        <p:spPr>
          <a:xfrm>
            <a:off x="325194" y="620688"/>
            <a:ext cx="8460432" cy="64633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A másképp gondolkodás keresztje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295661" y="1628800"/>
            <a:ext cx="8460432" cy="452431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Kereszthordozó az elméleti és a gyakorlati ember is.</a:t>
            </a:r>
          </a:p>
          <a:p>
            <a:endParaRPr lang="hu-HU" sz="3600" b="1" dirty="0">
              <a:solidFill>
                <a:prstClr val="black"/>
              </a:solidFill>
            </a:endParaRPr>
          </a:p>
          <a:p>
            <a:r>
              <a:rPr lang="hu-HU" sz="3600" b="1" dirty="0">
                <a:solidFill>
                  <a:prstClr val="black"/>
                </a:solidFill>
              </a:rPr>
              <a:t>A kereszthordázás áldott, ha:</a:t>
            </a:r>
          </a:p>
          <a:p>
            <a:r>
              <a:rPr lang="hu-HU" sz="3600" b="1" dirty="0">
                <a:solidFill>
                  <a:prstClr val="black"/>
                </a:solidFill>
              </a:rPr>
              <a:t>     alázatban és szeretetben vagyunk</a:t>
            </a:r>
          </a:p>
          <a:p>
            <a:endParaRPr lang="hu-HU" sz="3600" b="1" dirty="0">
              <a:solidFill>
                <a:prstClr val="black"/>
              </a:solidFill>
            </a:endParaRPr>
          </a:p>
          <a:p>
            <a:r>
              <a:rPr lang="hu-HU" sz="3600" b="1" dirty="0">
                <a:solidFill>
                  <a:prstClr val="black"/>
                </a:solidFill>
              </a:rPr>
              <a:t>Mindkét oldalon, akkor lehet csak</a:t>
            </a:r>
          </a:p>
          <a:p>
            <a:r>
              <a:rPr lang="hu-HU" sz="3600" b="1" dirty="0">
                <a:solidFill>
                  <a:prstClr val="black"/>
                </a:solidFill>
              </a:rPr>
              <a:t>áldás, gyümölcs.</a:t>
            </a: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1134" y="2987825"/>
            <a:ext cx="1763688" cy="180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3078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HA\Pictures\Honlapképek\Borító1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7465" y="4941168"/>
            <a:ext cx="1671027" cy="191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zövegdoboz 6"/>
          <p:cNvSpPr txBox="1"/>
          <p:nvPr/>
        </p:nvSpPr>
        <p:spPr>
          <a:xfrm>
            <a:off x="325194" y="620688"/>
            <a:ext cx="8460432" cy="64633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A másképp gondolkodás keresztje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295661" y="1628800"/>
            <a:ext cx="8460432" cy="452431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	Tehetségünket, </a:t>
            </a:r>
          </a:p>
          <a:p>
            <a:r>
              <a:rPr lang="hu-HU" sz="3600" b="1" dirty="0">
                <a:solidFill>
                  <a:prstClr val="black"/>
                </a:solidFill>
              </a:rPr>
              <a:t>	Képességeinket, </a:t>
            </a:r>
          </a:p>
          <a:p>
            <a:r>
              <a:rPr lang="hu-HU" sz="3600" b="1" dirty="0">
                <a:solidFill>
                  <a:prstClr val="black"/>
                </a:solidFill>
              </a:rPr>
              <a:t>	Tudásunkat, </a:t>
            </a:r>
          </a:p>
          <a:p>
            <a:r>
              <a:rPr lang="hu-HU" sz="3600" b="1" dirty="0">
                <a:solidFill>
                  <a:prstClr val="black"/>
                </a:solidFill>
              </a:rPr>
              <a:t>	Tapasztalatainkat,</a:t>
            </a:r>
          </a:p>
          <a:p>
            <a:r>
              <a:rPr lang="hu-HU" sz="3600" b="1" dirty="0">
                <a:solidFill>
                  <a:prstClr val="black"/>
                </a:solidFill>
              </a:rPr>
              <a:t>Nem azért kaptuk, hogy </a:t>
            </a:r>
          </a:p>
          <a:p>
            <a:r>
              <a:rPr lang="hu-HU" sz="3600" b="1" dirty="0">
                <a:solidFill>
                  <a:prstClr val="black"/>
                </a:solidFill>
              </a:rPr>
              <a:t>		kevélykedjünk és ítélkezzünk,</a:t>
            </a:r>
          </a:p>
          <a:p>
            <a:r>
              <a:rPr lang="hu-HU" sz="3600" b="1" dirty="0">
                <a:solidFill>
                  <a:prstClr val="black"/>
                </a:solidFill>
              </a:rPr>
              <a:t>	Hanem, hogy:</a:t>
            </a:r>
          </a:p>
          <a:p>
            <a:r>
              <a:rPr lang="hu-HU" sz="3600" b="1" dirty="0">
                <a:solidFill>
                  <a:prstClr val="black"/>
                </a:solidFill>
              </a:rPr>
              <a:t>		gyógyítsunk és tanítsunk</a:t>
            </a:r>
          </a:p>
        </p:txBody>
      </p:sp>
    </p:spTree>
    <p:extLst>
      <p:ext uri="{BB962C8B-B14F-4D97-AF65-F5344CB8AC3E}">
        <p14:creationId xmlns:p14="http://schemas.microsoft.com/office/powerpoint/2010/main" val="14035286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HA\Pictures\Honlapképek\Borító1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7465" y="4941168"/>
            <a:ext cx="1671027" cy="191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zövegdoboz 6"/>
          <p:cNvSpPr txBox="1"/>
          <p:nvPr/>
        </p:nvSpPr>
        <p:spPr>
          <a:xfrm>
            <a:off x="325194" y="620688"/>
            <a:ext cx="8460432" cy="64633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A másképp gondolkodás keresztje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295661" y="1628800"/>
            <a:ext cx="8460432" cy="2308324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A hasznos szaktanácsadó olyan kereszthordozó, aki képes </a:t>
            </a:r>
          </a:p>
          <a:p>
            <a:r>
              <a:rPr lang="hu-HU" sz="3600" b="1" dirty="0">
                <a:solidFill>
                  <a:prstClr val="black"/>
                </a:solidFill>
              </a:rPr>
              <a:t>	</a:t>
            </a:r>
          </a:p>
          <a:p>
            <a:r>
              <a:rPr lang="hu-HU" sz="3600" b="1" dirty="0">
                <a:solidFill>
                  <a:prstClr val="black"/>
                </a:solidFill>
              </a:rPr>
              <a:t>	a másik keresztjét is hordozni!</a:t>
            </a:r>
          </a:p>
        </p:txBody>
      </p:sp>
    </p:spTree>
    <p:extLst>
      <p:ext uri="{BB962C8B-B14F-4D97-AF65-F5344CB8AC3E}">
        <p14:creationId xmlns:p14="http://schemas.microsoft.com/office/powerpoint/2010/main" val="41524922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HA\Pictures\Honlapképek\Borító1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7465" y="4941168"/>
            <a:ext cx="1671027" cy="191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zövegdoboz 6"/>
          <p:cNvSpPr txBox="1"/>
          <p:nvPr/>
        </p:nvSpPr>
        <p:spPr>
          <a:xfrm>
            <a:off x="325194" y="620688"/>
            <a:ext cx="8460432" cy="64633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A jó és rossz tudomány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295661" y="1628800"/>
            <a:ext cx="8460432" cy="1754326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Leigázni akarjuk a természetet</a:t>
            </a:r>
          </a:p>
          <a:p>
            <a:r>
              <a:rPr lang="hu-HU" sz="3600" b="1" dirty="0">
                <a:solidFill>
                  <a:prstClr val="black"/>
                </a:solidFill>
              </a:rPr>
              <a:t>	vagy</a:t>
            </a:r>
          </a:p>
          <a:p>
            <a:r>
              <a:rPr lang="hu-HU" sz="3600" b="1" dirty="0">
                <a:solidFill>
                  <a:prstClr val="black"/>
                </a:solidFill>
              </a:rPr>
              <a:t>Belesimulni?</a:t>
            </a:r>
          </a:p>
        </p:txBody>
      </p:sp>
    </p:spTree>
    <p:extLst>
      <p:ext uri="{BB962C8B-B14F-4D97-AF65-F5344CB8AC3E}">
        <p14:creationId xmlns:p14="http://schemas.microsoft.com/office/powerpoint/2010/main" val="32876026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HA\Pictures\Honlapképek\Borító1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7465" y="4941168"/>
            <a:ext cx="1671027" cy="191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zövegdoboz 6"/>
          <p:cNvSpPr txBox="1"/>
          <p:nvPr/>
        </p:nvSpPr>
        <p:spPr>
          <a:xfrm>
            <a:off x="325194" y="620688"/>
            <a:ext cx="8460432" cy="64633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A tanácsról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295661" y="1628800"/>
            <a:ext cx="8460432" cy="3416320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A </a:t>
            </a:r>
            <a:r>
              <a:rPr lang="hu-HU" sz="3600" b="1" dirty="0">
                <a:solidFill>
                  <a:srgbClr val="FF0000"/>
                </a:solidFill>
              </a:rPr>
              <a:t>tudományunknál</a:t>
            </a:r>
            <a:r>
              <a:rPr lang="hu-HU" sz="3600" b="1" dirty="0">
                <a:solidFill>
                  <a:prstClr val="black"/>
                </a:solidFill>
              </a:rPr>
              <a:t> előbbre való a másik </a:t>
            </a:r>
          </a:p>
          <a:p>
            <a:r>
              <a:rPr lang="hu-HU" sz="3600" b="1" dirty="0">
                <a:solidFill>
                  <a:prstClr val="black"/>
                </a:solidFill>
              </a:rPr>
              <a:t>Helyzetének, erőforrásainak</a:t>
            </a:r>
          </a:p>
          <a:p>
            <a:r>
              <a:rPr lang="hu-HU" sz="3600" b="1" dirty="0">
                <a:solidFill>
                  <a:prstClr val="black"/>
                </a:solidFill>
              </a:rPr>
              <a:t>Kihívásainak, sikereinek, vágyainak, félelmeinek </a:t>
            </a:r>
            <a:r>
              <a:rPr lang="hu-HU" sz="3600" b="1" dirty="0">
                <a:solidFill>
                  <a:srgbClr val="FF0000"/>
                </a:solidFill>
              </a:rPr>
              <a:t>megismerése</a:t>
            </a:r>
          </a:p>
          <a:p>
            <a:endParaRPr lang="hu-HU" sz="3600" b="1" dirty="0">
              <a:solidFill>
                <a:prstClr val="black"/>
              </a:solidFill>
            </a:endParaRPr>
          </a:p>
          <a:p>
            <a:r>
              <a:rPr lang="hu-HU" sz="3600" b="1" dirty="0">
                <a:solidFill>
                  <a:prstClr val="black"/>
                </a:solidFill>
              </a:rPr>
              <a:t>Lásd: befektetési tanácsadás</a:t>
            </a:r>
          </a:p>
        </p:txBody>
      </p:sp>
    </p:spTree>
    <p:extLst>
      <p:ext uri="{BB962C8B-B14F-4D97-AF65-F5344CB8AC3E}">
        <p14:creationId xmlns:p14="http://schemas.microsoft.com/office/powerpoint/2010/main" val="2210403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HA\Pictures\Honlapképek\Borító1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7465" y="4941168"/>
            <a:ext cx="1671027" cy="191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zövegdoboz 6"/>
          <p:cNvSpPr txBox="1"/>
          <p:nvPr/>
        </p:nvSpPr>
        <p:spPr>
          <a:xfrm>
            <a:off x="325194" y="620688"/>
            <a:ext cx="8460432" cy="64633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3600" b="1" dirty="0">
                <a:solidFill>
                  <a:prstClr val="black"/>
                </a:solidFill>
              </a:rPr>
              <a:t>                             Hálaadás                    </a:t>
            </a:r>
          </a:p>
        </p:txBody>
      </p:sp>
      <p:pic>
        <p:nvPicPr>
          <p:cNvPr id="1027" name="Picture 3" descr="C:\Users\HA\Pictures\Honlapképek\67844800_3439154662765172_2491655427721265152_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4405"/>
            <a:ext cx="3707904" cy="6902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7660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HA\Pictures\Honlapképek\Borító1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7465" y="4941168"/>
            <a:ext cx="1671027" cy="191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zövegdoboz 6"/>
          <p:cNvSpPr txBox="1"/>
          <p:nvPr/>
        </p:nvSpPr>
        <p:spPr>
          <a:xfrm>
            <a:off x="325194" y="620688"/>
            <a:ext cx="8460432" cy="64633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A tanácsról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292828" y="2492896"/>
            <a:ext cx="8460432" cy="64633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A tanács kockázati besorolása</a:t>
            </a:r>
          </a:p>
        </p:txBody>
      </p:sp>
      <p:sp>
        <p:nvSpPr>
          <p:cNvPr id="8" name="Szövegdoboz 7"/>
          <p:cNvSpPr txBox="1"/>
          <p:nvPr/>
        </p:nvSpPr>
        <p:spPr>
          <a:xfrm>
            <a:off x="311935" y="3248030"/>
            <a:ext cx="8460432" cy="64633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Biztonság vagy lehetőség</a:t>
            </a:r>
          </a:p>
        </p:txBody>
      </p:sp>
      <p:sp>
        <p:nvSpPr>
          <p:cNvPr id="9" name="Szövegdoboz 8"/>
          <p:cNvSpPr txBox="1"/>
          <p:nvPr/>
        </p:nvSpPr>
        <p:spPr>
          <a:xfrm>
            <a:off x="282636" y="4725065"/>
            <a:ext cx="8460432" cy="64633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Védekezés vagy támadás</a:t>
            </a:r>
          </a:p>
        </p:txBody>
      </p:sp>
      <p:sp>
        <p:nvSpPr>
          <p:cNvPr id="10" name="Szövegdoboz 9"/>
          <p:cNvSpPr txBox="1"/>
          <p:nvPr/>
        </p:nvSpPr>
        <p:spPr>
          <a:xfrm>
            <a:off x="301858" y="3968110"/>
            <a:ext cx="8460432" cy="64633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Megtartás vagy építkezés</a:t>
            </a:r>
          </a:p>
        </p:txBody>
      </p:sp>
      <p:sp>
        <p:nvSpPr>
          <p:cNvPr id="11" name="Szövegdoboz 10"/>
          <p:cNvSpPr txBox="1"/>
          <p:nvPr/>
        </p:nvSpPr>
        <p:spPr>
          <a:xfrm>
            <a:off x="335386" y="1772816"/>
            <a:ext cx="8460432" cy="64633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Nem ártani</a:t>
            </a:r>
          </a:p>
        </p:txBody>
      </p:sp>
      <p:sp>
        <p:nvSpPr>
          <p:cNvPr id="12" name="Szövegdoboz 11"/>
          <p:cNvSpPr txBox="1"/>
          <p:nvPr/>
        </p:nvSpPr>
        <p:spPr>
          <a:xfrm>
            <a:off x="283218" y="5445224"/>
            <a:ext cx="8460432" cy="64633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Kudarckerülés vagy sikerorientáltság</a:t>
            </a:r>
          </a:p>
        </p:txBody>
      </p:sp>
    </p:spTree>
    <p:extLst>
      <p:ext uri="{BB962C8B-B14F-4D97-AF65-F5344CB8AC3E}">
        <p14:creationId xmlns:p14="http://schemas.microsoft.com/office/powerpoint/2010/main" val="42044266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HA\Pictures\Honlapképek\Borító1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7465" y="4941168"/>
            <a:ext cx="1671027" cy="191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zövegdoboz 6"/>
          <p:cNvSpPr txBox="1"/>
          <p:nvPr/>
        </p:nvSpPr>
        <p:spPr>
          <a:xfrm>
            <a:off x="325194" y="620688"/>
            <a:ext cx="8460432" cy="64633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A tanácsról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295661" y="1628800"/>
            <a:ext cx="8460432" cy="64633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Hatékonyság</a:t>
            </a:r>
          </a:p>
        </p:txBody>
      </p:sp>
      <p:sp>
        <p:nvSpPr>
          <p:cNvPr id="6" name="Szövegdoboz 5"/>
          <p:cNvSpPr txBox="1"/>
          <p:nvPr/>
        </p:nvSpPr>
        <p:spPr>
          <a:xfrm>
            <a:off x="293529" y="3425323"/>
            <a:ext cx="8460432" cy="64633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Erőforrás korlátosság</a:t>
            </a:r>
          </a:p>
        </p:txBody>
      </p:sp>
      <p:sp>
        <p:nvSpPr>
          <p:cNvPr id="8" name="Szövegdoboz 7"/>
          <p:cNvSpPr txBox="1"/>
          <p:nvPr/>
        </p:nvSpPr>
        <p:spPr>
          <a:xfrm>
            <a:off x="305972" y="2521169"/>
            <a:ext cx="8460432" cy="64633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Ár-érték arány</a:t>
            </a:r>
          </a:p>
        </p:txBody>
      </p:sp>
      <p:sp>
        <p:nvSpPr>
          <p:cNvPr id="12" name="Szövegdoboz 11"/>
          <p:cNvSpPr txBox="1"/>
          <p:nvPr/>
        </p:nvSpPr>
        <p:spPr>
          <a:xfrm>
            <a:off x="283218" y="5093568"/>
            <a:ext cx="8460432" cy="64633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Maximalizmus és egyéb bálványok</a:t>
            </a:r>
          </a:p>
        </p:txBody>
      </p:sp>
      <p:sp>
        <p:nvSpPr>
          <p:cNvPr id="9" name="Szövegdoboz 8"/>
          <p:cNvSpPr txBox="1"/>
          <p:nvPr/>
        </p:nvSpPr>
        <p:spPr>
          <a:xfrm>
            <a:off x="296044" y="5899584"/>
            <a:ext cx="8460432" cy="64633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srgbClr val="FF0000"/>
                </a:solidFill>
              </a:rPr>
              <a:t>Az eszköz szentesíti a célt!</a:t>
            </a:r>
          </a:p>
        </p:txBody>
      </p:sp>
      <p:sp>
        <p:nvSpPr>
          <p:cNvPr id="11" name="Szövegdoboz 10"/>
          <p:cNvSpPr txBox="1"/>
          <p:nvPr/>
        </p:nvSpPr>
        <p:spPr>
          <a:xfrm>
            <a:off x="260115" y="4291514"/>
            <a:ext cx="8460432" cy="64633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Optimalizálás, maximalizálás, minimalizálás</a:t>
            </a:r>
          </a:p>
        </p:txBody>
      </p:sp>
    </p:spTree>
    <p:extLst>
      <p:ext uri="{BB962C8B-B14F-4D97-AF65-F5344CB8AC3E}">
        <p14:creationId xmlns:p14="http://schemas.microsoft.com/office/powerpoint/2010/main" val="20675557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HA\Pictures\Honlapképek\Borító1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7465" y="4941168"/>
            <a:ext cx="1671027" cy="191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zövegdoboz 6"/>
          <p:cNvSpPr txBox="1"/>
          <p:nvPr/>
        </p:nvSpPr>
        <p:spPr>
          <a:xfrm>
            <a:off x="325194" y="620688"/>
            <a:ext cx="8460432" cy="64633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A tanácsról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295661" y="1628800"/>
            <a:ext cx="8460432" cy="1754326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…saját hazájában nincs a prófétának becsülete.</a:t>
            </a:r>
          </a:p>
          <a:p>
            <a:r>
              <a:rPr lang="hu-HU" sz="3600" b="1" dirty="0">
                <a:solidFill>
                  <a:prstClr val="black"/>
                </a:solidFill>
              </a:rPr>
              <a:t> </a:t>
            </a:r>
            <a:r>
              <a:rPr lang="hu-HU" sz="3600" b="1" dirty="0" err="1">
                <a:solidFill>
                  <a:prstClr val="black"/>
                </a:solidFill>
              </a:rPr>
              <a:t>Jn</a:t>
            </a:r>
            <a:r>
              <a:rPr lang="hu-HU" sz="3600" b="1" dirty="0">
                <a:solidFill>
                  <a:prstClr val="black"/>
                </a:solidFill>
              </a:rPr>
              <a:t> 4.44.</a:t>
            </a:r>
          </a:p>
        </p:txBody>
      </p:sp>
      <p:sp>
        <p:nvSpPr>
          <p:cNvPr id="6" name="Szövegdoboz 5"/>
          <p:cNvSpPr txBox="1"/>
          <p:nvPr/>
        </p:nvSpPr>
        <p:spPr>
          <a:xfrm>
            <a:off x="247989" y="3579421"/>
            <a:ext cx="8460432" cy="2862322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Van itt egy … aki által megkérdezhetnénk az Urat, bár a magam részéről nem kedvelem, mert sose jövendöl nekem jót, mindig csak rosszat. </a:t>
            </a:r>
          </a:p>
          <a:p>
            <a:r>
              <a:rPr lang="hu-HU" sz="3600" b="1" dirty="0">
                <a:solidFill>
                  <a:prstClr val="black"/>
                </a:solidFill>
              </a:rPr>
              <a:t>1Kir. 22. 8.</a:t>
            </a:r>
          </a:p>
        </p:txBody>
      </p:sp>
    </p:spTree>
    <p:extLst>
      <p:ext uri="{BB962C8B-B14F-4D97-AF65-F5344CB8AC3E}">
        <p14:creationId xmlns:p14="http://schemas.microsoft.com/office/powerpoint/2010/main" val="7038764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HA\Pictures\Honlapképek\Borító1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7465" y="4941168"/>
            <a:ext cx="1671027" cy="191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zövegdoboz 6"/>
          <p:cNvSpPr txBox="1"/>
          <p:nvPr/>
        </p:nvSpPr>
        <p:spPr>
          <a:xfrm>
            <a:off x="325194" y="620688"/>
            <a:ext cx="8460432" cy="64633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A vitáról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276705" y="2852936"/>
            <a:ext cx="8460432" cy="64633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Dialektikus gondolkodás</a:t>
            </a:r>
          </a:p>
        </p:txBody>
      </p:sp>
      <p:sp>
        <p:nvSpPr>
          <p:cNvPr id="6" name="Szövegdoboz 5"/>
          <p:cNvSpPr txBox="1"/>
          <p:nvPr/>
        </p:nvSpPr>
        <p:spPr>
          <a:xfrm>
            <a:off x="276705" y="3670084"/>
            <a:ext cx="8460432" cy="64633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Több szem többet lát</a:t>
            </a:r>
          </a:p>
        </p:txBody>
      </p:sp>
      <p:sp>
        <p:nvSpPr>
          <p:cNvPr id="8" name="Szövegdoboz 7"/>
          <p:cNvSpPr txBox="1"/>
          <p:nvPr/>
        </p:nvSpPr>
        <p:spPr>
          <a:xfrm>
            <a:off x="256783" y="4534180"/>
            <a:ext cx="8460432" cy="64633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Nincs rossz kérdés és rossz válasz</a:t>
            </a:r>
          </a:p>
        </p:txBody>
      </p:sp>
      <p:sp>
        <p:nvSpPr>
          <p:cNvPr id="9" name="Szövegdoboz 8"/>
          <p:cNvSpPr txBox="1"/>
          <p:nvPr/>
        </p:nvSpPr>
        <p:spPr>
          <a:xfrm>
            <a:off x="276705" y="5373216"/>
            <a:ext cx="8460432" cy="64633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Ítélkezés és intelem</a:t>
            </a:r>
          </a:p>
        </p:txBody>
      </p:sp>
      <p:sp>
        <p:nvSpPr>
          <p:cNvPr id="10" name="Szövegdoboz 9"/>
          <p:cNvSpPr txBox="1"/>
          <p:nvPr/>
        </p:nvSpPr>
        <p:spPr>
          <a:xfrm>
            <a:off x="268993" y="2060848"/>
            <a:ext cx="8460432" cy="64633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A kommunikációról</a:t>
            </a:r>
          </a:p>
        </p:txBody>
      </p:sp>
    </p:spTree>
    <p:extLst>
      <p:ext uri="{BB962C8B-B14F-4D97-AF65-F5344CB8AC3E}">
        <p14:creationId xmlns:p14="http://schemas.microsoft.com/office/powerpoint/2010/main" val="37502167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HA\Pictures\Honlapképek\Borító1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7465" y="4941168"/>
            <a:ext cx="1671027" cy="191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zövegdoboz 6"/>
          <p:cNvSpPr txBox="1"/>
          <p:nvPr/>
        </p:nvSpPr>
        <p:spPr>
          <a:xfrm>
            <a:off x="325194" y="620688"/>
            <a:ext cx="8460432" cy="64633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Erőforrásaink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295661" y="1628800"/>
            <a:ext cx="8460432" cy="1200329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A világ és az ember megismerése a </a:t>
            </a:r>
            <a:r>
              <a:rPr lang="hu-HU" sz="3600" b="1" dirty="0">
                <a:solidFill>
                  <a:srgbClr val="FF0000"/>
                </a:solidFill>
              </a:rPr>
              <a:t>tudomány</a:t>
            </a:r>
            <a:r>
              <a:rPr lang="hu-HU" sz="3600" b="1" dirty="0">
                <a:solidFill>
                  <a:prstClr val="black"/>
                </a:solidFill>
              </a:rPr>
              <a:t> által</a:t>
            </a:r>
          </a:p>
        </p:txBody>
      </p:sp>
      <p:sp>
        <p:nvSpPr>
          <p:cNvPr id="10" name="Szövegdoboz 9"/>
          <p:cNvSpPr txBox="1"/>
          <p:nvPr/>
        </p:nvSpPr>
        <p:spPr>
          <a:xfrm>
            <a:off x="325194" y="3429000"/>
            <a:ext cx="8460432" cy="1200329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A világ és az ember megismerése </a:t>
            </a:r>
          </a:p>
          <a:p>
            <a:r>
              <a:rPr lang="hu-HU" sz="3600" b="1" dirty="0">
                <a:solidFill>
                  <a:srgbClr val="FF0000"/>
                </a:solidFill>
              </a:rPr>
              <a:t>Isten</a:t>
            </a:r>
            <a:r>
              <a:rPr lang="hu-HU" sz="3600" b="1" dirty="0">
                <a:solidFill>
                  <a:prstClr val="black"/>
                </a:solidFill>
              </a:rPr>
              <a:t> által</a:t>
            </a:r>
          </a:p>
        </p:txBody>
      </p:sp>
    </p:spTree>
    <p:extLst>
      <p:ext uri="{BB962C8B-B14F-4D97-AF65-F5344CB8AC3E}">
        <p14:creationId xmlns:p14="http://schemas.microsoft.com/office/powerpoint/2010/main" val="33852035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HA\Pictures\Honlapképek\Borító1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7465" y="4941168"/>
            <a:ext cx="1671027" cy="191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zövegdoboz 6"/>
          <p:cNvSpPr txBox="1"/>
          <p:nvPr/>
        </p:nvSpPr>
        <p:spPr>
          <a:xfrm>
            <a:off x="325194" y="620688"/>
            <a:ext cx="8460432" cy="64633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Isten, mint erőforrás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295661" y="1628800"/>
            <a:ext cx="8460432" cy="64633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Szeretet és alázat svájci bicska</a:t>
            </a:r>
          </a:p>
        </p:txBody>
      </p:sp>
      <p:sp>
        <p:nvSpPr>
          <p:cNvPr id="10" name="Szövegdoboz 9"/>
          <p:cNvSpPr txBox="1"/>
          <p:nvPr/>
        </p:nvSpPr>
        <p:spPr>
          <a:xfrm>
            <a:off x="267911" y="2636912"/>
            <a:ext cx="8460432" cy="64633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A világban uralkodó rend felismerése</a:t>
            </a:r>
          </a:p>
        </p:txBody>
      </p:sp>
      <p:sp>
        <p:nvSpPr>
          <p:cNvPr id="6" name="Szövegdoboz 5"/>
          <p:cNvSpPr txBox="1"/>
          <p:nvPr/>
        </p:nvSpPr>
        <p:spPr>
          <a:xfrm>
            <a:off x="295661" y="3573016"/>
            <a:ext cx="8460432" cy="64633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Előítéletek feloldása</a:t>
            </a:r>
          </a:p>
        </p:txBody>
      </p:sp>
      <p:sp>
        <p:nvSpPr>
          <p:cNvPr id="8" name="Szövegdoboz 7"/>
          <p:cNvSpPr txBox="1"/>
          <p:nvPr/>
        </p:nvSpPr>
        <p:spPr>
          <a:xfrm>
            <a:off x="283102" y="4509120"/>
            <a:ext cx="8460432" cy="1200329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Érzelmektől mentes látás (vágyak és félelmek)</a:t>
            </a:r>
          </a:p>
        </p:txBody>
      </p:sp>
      <p:pic>
        <p:nvPicPr>
          <p:cNvPr id="9" name="Kép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1134" y="1628800"/>
            <a:ext cx="1763688" cy="180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959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HA\Pictures\Honlapképek\Borító1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7465" y="4941168"/>
            <a:ext cx="1671027" cy="191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zövegdoboz 6"/>
          <p:cNvSpPr txBox="1"/>
          <p:nvPr/>
        </p:nvSpPr>
        <p:spPr>
          <a:xfrm>
            <a:off x="325194" y="620688"/>
            <a:ext cx="8460432" cy="64633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Isten, mint erőforrás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295661" y="1844824"/>
            <a:ext cx="8460432" cy="64633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Erősség, kitartás, hűség, szeretet</a:t>
            </a:r>
          </a:p>
        </p:txBody>
      </p:sp>
      <p:sp>
        <p:nvSpPr>
          <p:cNvPr id="10" name="Szövegdoboz 9"/>
          <p:cNvSpPr txBox="1"/>
          <p:nvPr/>
        </p:nvSpPr>
        <p:spPr>
          <a:xfrm>
            <a:off x="267911" y="2636912"/>
            <a:ext cx="8460432" cy="64633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Intuíció</a:t>
            </a:r>
          </a:p>
        </p:txBody>
      </p:sp>
      <p:sp>
        <p:nvSpPr>
          <p:cNvPr id="9" name="Szövegdoboz 8"/>
          <p:cNvSpPr txBox="1"/>
          <p:nvPr/>
        </p:nvSpPr>
        <p:spPr>
          <a:xfrm>
            <a:off x="259383" y="3356992"/>
            <a:ext cx="8460432" cy="64633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Elengedés</a:t>
            </a:r>
          </a:p>
        </p:txBody>
      </p:sp>
      <p:sp>
        <p:nvSpPr>
          <p:cNvPr id="11" name="Szövegdoboz 10"/>
          <p:cNvSpPr txBox="1"/>
          <p:nvPr/>
        </p:nvSpPr>
        <p:spPr>
          <a:xfrm>
            <a:off x="267911" y="4077072"/>
            <a:ext cx="8460432" cy="64633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Isten munkájának megengedése</a:t>
            </a:r>
          </a:p>
        </p:txBody>
      </p:sp>
    </p:spTree>
    <p:extLst>
      <p:ext uri="{BB962C8B-B14F-4D97-AF65-F5344CB8AC3E}">
        <p14:creationId xmlns:p14="http://schemas.microsoft.com/office/powerpoint/2010/main" val="20960617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zövegdoboz 5"/>
          <p:cNvSpPr txBox="1"/>
          <p:nvPr/>
        </p:nvSpPr>
        <p:spPr>
          <a:xfrm>
            <a:off x="323528" y="2564904"/>
            <a:ext cx="8460432" cy="64633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3600" b="1" dirty="0" err="1">
                <a:solidFill>
                  <a:prstClr val="black"/>
                </a:solidFill>
              </a:rPr>
              <a:t>www.templomlepcso.hu</a:t>
            </a:r>
            <a:r>
              <a:rPr lang="hu-HU" sz="3600" b="1" dirty="0">
                <a:solidFill>
                  <a:prstClr val="black"/>
                </a:solidFill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846931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HA\Pictures\Honlapképek\Borító1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7465" y="4941168"/>
            <a:ext cx="1671027" cy="191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650" y="1412776"/>
            <a:ext cx="5086350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6976"/>
            <a:ext cx="50673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916832"/>
            <a:ext cx="4369462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1482" y="2996952"/>
            <a:ext cx="4927009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églalap 4"/>
          <p:cNvSpPr/>
          <p:nvPr/>
        </p:nvSpPr>
        <p:spPr>
          <a:xfrm>
            <a:off x="0" y="2847588"/>
            <a:ext cx="4139951" cy="2021571"/>
          </a:xfrm>
          <a:prstGeom prst="rect">
            <a:avLst/>
          </a:prstGeom>
          <a:solidFill>
            <a:schemeClr val="accent1">
              <a:lumMod val="20000"/>
              <a:lumOff val="80000"/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" name="Téglalap 11"/>
          <p:cNvSpPr/>
          <p:nvPr/>
        </p:nvSpPr>
        <p:spPr>
          <a:xfrm>
            <a:off x="4231483" y="4581128"/>
            <a:ext cx="4912517" cy="1224135"/>
          </a:xfrm>
          <a:prstGeom prst="rect">
            <a:avLst/>
          </a:prstGeom>
          <a:solidFill>
            <a:schemeClr val="accent1">
              <a:lumMod val="20000"/>
              <a:lumOff val="80000"/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Szövegdoboz 12"/>
          <p:cNvSpPr txBox="1"/>
          <p:nvPr/>
        </p:nvSpPr>
        <p:spPr>
          <a:xfrm>
            <a:off x="325194" y="5576418"/>
            <a:ext cx="3238694" cy="64633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„segítő szakma”</a:t>
            </a:r>
          </a:p>
        </p:txBody>
      </p:sp>
    </p:spTree>
    <p:extLst>
      <p:ext uri="{BB962C8B-B14F-4D97-AF65-F5344CB8AC3E}">
        <p14:creationId xmlns:p14="http://schemas.microsoft.com/office/powerpoint/2010/main" val="37225618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HA\Pictures\Honlapképek\Borító1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7465" y="4941168"/>
            <a:ext cx="1671027" cy="191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zövegdoboz 5"/>
          <p:cNvSpPr txBox="1"/>
          <p:nvPr/>
        </p:nvSpPr>
        <p:spPr>
          <a:xfrm>
            <a:off x="317598" y="3356992"/>
            <a:ext cx="8460432" cy="2862322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Lehet prófétáló tehetségem, ismerhetem az összes titkokat és mind a tudományokat, hitemmel elmozdíthatom a hegyeket, ha szeretet nincs bennem, mit sem érek. </a:t>
            </a:r>
          </a:p>
          <a:p>
            <a:r>
              <a:rPr lang="hu-HU" sz="3600" b="1" dirty="0">
                <a:solidFill>
                  <a:prstClr val="black"/>
                </a:solidFill>
              </a:rPr>
              <a:t>1Kor. 2.</a:t>
            </a:r>
          </a:p>
        </p:txBody>
      </p:sp>
      <p:sp>
        <p:nvSpPr>
          <p:cNvPr id="7" name="Szövegdoboz 6"/>
          <p:cNvSpPr txBox="1"/>
          <p:nvPr/>
        </p:nvSpPr>
        <p:spPr>
          <a:xfrm>
            <a:off x="325194" y="620688"/>
            <a:ext cx="8460432" cy="2308324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A tanítás célja a tiszta szívből, jó lelkiismeretből és őszinte hitből fakadó szeretet. </a:t>
            </a:r>
          </a:p>
          <a:p>
            <a:r>
              <a:rPr lang="hu-HU" sz="3600" b="1" dirty="0">
                <a:solidFill>
                  <a:prstClr val="black"/>
                </a:solidFill>
              </a:rPr>
              <a:t>1Tim. 1. 5.</a:t>
            </a:r>
          </a:p>
        </p:txBody>
      </p:sp>
    </p:spTree>
    <p:extLst>
      <p:ext uri="{BB962C8B-B14F-4D97-AF65-F5344CB8AC3E}">
        <p14:creationId xmlns:p14="http://schemas.microsoft.com/office/powerpoint/2010/main" val="671081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HA\Pictures\Honlapképek\Borító1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7465" y="4941168"/>
            <a:ext cx="1671027" cy="191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zövegdoboz 5"/>
          <p:cNvSpPr txBox="1"/>
          <p:nvPr/>
        </p:nvSpPr>
        <p:spPr>
          <a:xfrm>
            <a:off x="295661" y="3575623"/>
            <a:ext cx="8460432" cy="2308324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Isten szeretete:</a:t>
            </a:r>
          </a:p>
          <a:p>
            <a:r>
              <a:rPr lang="hu-HU" sz="3600" b="1" dirty="0">
                <a:solidFill>
                  <a:prstClr val="black"/>
                </a:solidFill>
              </a:rPr>
              <a:t>	szeretem, mert</a:t>
            </a:r>
          </a:p>
          <a:p>
            <a:r>
              <a:rPr lang="hu-HU" sz="3600" b="1" dirty="0">
                <a:solidFill>
                  <a:prstClr val="black"/>
                </a:solidFill>
              </a:rPr>
              <a:t>		elhatározom és</a:t>
            </a:r>
          </a:p>
          <a:p>
            <a:r>
              <a:rPr lang="hu-HU" sz="3600" b="1" dirty="0">
                <a:solidFill>
                  <a:prstClr val="black"/>
                </a:solidFill>
              </a:rPr>
              <a:t>		áldozatot hozok - adakozás</a:t>
            </a:r>
          </a:p>
        </p:txBody>
      </p:sp>
      <p:sp>
        <p:nvSpPr>
          <p:cNvPr id="7" name="Szövegdoboz 6"/>
          <p:cNvSpPr txBox="1"/>
          <p:nvPr/>
        </p:nvSpPr>
        <p:spPr>
          <a:xfrm>
            <a:off x="325194" y="620688"/>
            <a:ext cx="8460432" cy="64633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A szeretet fogalma: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295661" y="1628800"/>
            <a:ext cx="8460432" cy="1754326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Világi értelemben:</a:t>
            </a:r>
          </a:p>
          <a:p>
            <a:r>
              <a:rPr lang="hu-HU" sz="3600" b="1" dirty="0">
                <a:solidFill>
                  <a:prstClr val="black"/>
                </a:solidFill>
              </a:rPr>
              <a:t>		szeretem, mert </a:t>
            </a:r>
          </a:p>
          <a:p>
            <a:r>
              <a:rPr lang="hu-HU" sz="3600" b="1" dirty="0">
                <a:solidFill>
                  <a:prstClr val="black"/>
                </a:solidFill>
              </a:rPr>
              <a:t>			jól esik  - elvárás</a:t>
            </a:r>
          </a:p>
        </p:txBody>
      </p:sp>
    </p:spTree>
    <p:extLst>
      <p:ext uri="{BB962C8B-B14F-4D97-AF65-F5344CB8AC3E}">
        <p14:creationId xmlns:p14="http://schemas.microsoft.com/office/powerpoint/2010/main" val="35899200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HA\Pictures\Honlapképek\Borító1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7465" y="4941168"/>
            <a:ext cx="1671027" cy="191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zövegdoboz 5"/>
          <p:cNvSpPr txBox="1"/>
          <p:nvPr/>
        </p:nvSpPr>
        <p:spPr>
          <a:xfrm>
            <a:off x="325194" y="3233008"/>
            <a:ext cx="8460432" cy="3416320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Világi szeretet:</a:t>
            </a:r>
          </a:p>
          <a:p>
            <a:r>
              <a:rPr lang="hu-HU" sz="3600" b="1" dirty="0">
                <a:solidFill>
                  <a:srgbClr val="FF0000"/>
                </a:solidFill>
              </a:rPr>
              <a:t>Változó</a:t>
            </a:r>
            <a:r>
              <a:rPr lang="hu-HU" sz="3600" b="1" dirty="0">
                <a:solidFill>
                  <a:prstClr val="black"/>
                </a:solidFill>
              </a:rPr>
              <a:t> (iskolák, munkahelyek, szakmák, hazák, partnerek)</a:t>
            </a:r>
          </a:p>
          <a:p>
            <a:r>
              <a:rPr lang="hu-HU" sz="3600" b="1" dirty="0">
                <a:solidFill>
                  <a:prstClr val="black"/>
                </a:solidFill>
              </a:rPr>
              <a:t>Isteni szeretet:</a:t>
            </a:r>
          </a:p>
          <a:p>
            <a:r>
              <a:rPr lang="hu-HU" sz="3600" b="1" dirty="0">
                <a:solidFill>
                  <a:srgbClr val="FF0000"/>
                </a:solidFill>
              </a:rPr>
              <a:t>Kitartó</a:t>
            </a:r>
            <a:r>
              <a:rPr lang="hu-HU" sz="3600" b="1" dirty="0">
                <a:solidFill>
                  <a:prstClr val="black"/>
                </a:solidFill>
              </a:rPr>
              <a:t> a méltatlanok mellett,</a:t>
            </a:r>
          </a:p>
          <a:p>
            <a:r>
              <a:rPr lang="hu-HU" sz="3600" b="1" dirty="0">
                <a:solidFill>
                  <a:prstClr val="black"/>
                </a:solidFill>
              </a:rPr>
              <a:t> a próbatétel idején is</a:t>
            </a:r>
          </a:p>
        </p:txBody>
      </p:sp>
      <p:sp>
        <p:nvSpPr>
          <p:cNvPr id="7" name="Szövegdoboz 6"/>
          <p:cNvSpPr txBox="1"/>
          <p:nvPr/>
        </p:nvSpPr>
        <p:spPr>
          <a:xfrm>
            <a:off x="325194" y="620688"/>
            <a:ext cx="8460432" cy="64633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A szeretet fogalma: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295661" y="1628800"/>
            <a:ext cx="8460432" cy="1200329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Dicsőséget akarunk vagy szolgálni? </a:t>
            </a:r>
          </a:p>
          <a:p>
            <a:r>
              <a:rPr lang="hu-HU" sz="3600" b="1" dirty="0">
                <a:solidFill>
                  <a:prstClr val="black"/>
                </a:solidFill>
              </a:rPr>
              <a:t>Kapni vagy adni?</a:t>
            </a:r>
          </a:p>
        </p:txBody>
      </p:sp>
    </p:spTree>
    <p:extLst>
      <p:ext uri="{BB962C8B-B14F-4D97-AF65-F5344CB8AC3E}">
        <p14:creationId xmlns:p14="http://schemas.microsoft.com/office/powerpoint/2010/main" val="41161840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HA\Pictures\Honlapképek\Borító1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7465" y="4941168"/>
            <a:ext cx="1671027" cy="191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zövegdoboz 6"/>
          <p:cNvSpPr txBox="1"/>
          <p:nvPr/>
        </p:nvSpPr>
        <p:spPr>
          <a:xfrm>
            <a:off x="325194" y="620688"/>
            <a:ext cx="8460432" cy="64633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A szeretet fogalma: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295661" y="1628800"/>
            <a:ext cx="8460432" cy="2862322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Válaszút</a:t>
            </a:r>
          </a:p>
          <a:p>
            <a:r>
              <a:rPr lang="hu-HU" sz="3600" b="1" dirty="0">
                <a:solidFill>
                  <a:prstClr val="black"/>
                </a:solidFill>
              </a:rPr>
              <a:t>(pályaválasztási tanácsadó):</a:t>
            </a:r>
          </a:p>
          <a:p>
            <a:endParaRPr lang="hu-HU" sz="3600" b="1" dirty="0">
              <a:solidFill>
                <a:prstClr val="black"/>
              </a:solidFill>
            </a:endParaRPr>
          </a:p>
          <a:p>
            <a:r>
              <a:rPr lang="hu-HU" sz="3600" b="1" dirty="0">
                <a:solidFill>
                  <a:prstClr val="black"/>
                </a:solidFill>
              </a:rPr>
              <a:t>Pénzért vagy szeretetből</a:t>
            </a:r>
          </a:p>
          <a:p>
            <a:r>
              <a:rPr lang="hu-HU" sz="3600" b="1" dirty="0">
                <a:solidFill>
                  <a:prstClr val="black"/>
                </a:solidFill>
              </a:rPr>
              <a:t>					dolgozunk?</a:t>
            </a:r>
          </a:p>
        </p:txBody>
      </p:sp>
    </p:spTree>
    <p:extLst>
      <p:ext uri="{BB962C8B-B14F-4D97-AF65-F5344CB8AC3E}">
        <p14:creationId xmlns:p14="http://schemas.microsoft.com/office/powerpoint/2010/main" val="10767526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HA\Pictures\Honlapképek\Borító1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7465" y="4941168"/>
            <a:ext cx="1671027" cy="191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zövegdoboz 6"/>
          <p:cNvSpPr txBox="1"/>
          <p:nvPr/>
        </p:nvSpPr>
        <p:spPr>
          <a:xfrm>
            <a:off x="325194" y="620688"/>
            <a:ext cx="8460432" cy="64633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A szeretet fogalma: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295661" y="1628800"/>
            <a:ext cx="8460432" cy="3970318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Képesek vagyunk magunktól az Isten szeretetére?</a:t>
            </a:r>
          </a:p>
          <a:p>
            <a:endParaRPr lang="hu-HU" sz="3600" b="1" dirty="0">
              <a:solidFill>
                <a:prstClr val="black"/>
              </a:solidFill>
            </a:endParaRPr>
          </a:p>
          <a:p>
            <a:r>
              <a:rPr lang="hu-HU" sz="3600" b="1" dirty="0">
                <a:solidFill>
                  <a:prstClr val="black"/>
                </a:solidFill>
              </a:rPr>
              <a:t>Nyilván nem, de Isten a szeretet….</a:t>
            </a:r>
          </a:p>
          <a:p>
            <a:endParaRPr lang="hu-HU" sz="3600" b="1" dirty="0">
              <a:solidFill>
                <a:prstClr val="black"/>
              </a:solidFill>
            </a:endParaRPr>
          </a:p>
          <a:p>
            <a:r>
              <a:rPr lang="hu-HU" sz="3600" b="1" dirty="0">
                <a:solidFill>
                  <a:prstClr val="black"/>
                </a:solidFill>
              </a:rPr>
              <a:t>Ha elfogadjuk az Ő szeretetét, akkor az Ő szeretete lesz bennünk.</a:t>
            </a:r>
          </a:p>
        </p:txBody>
      </p:sp>
    </p:spTree>
    <p:extLst>
      <p:ext uri="{BB962C8B-B14F-4D97-AF65-F5344CB8AC3E}">
        <p14:creationId xmlns:p14="http://schemas.microsoft.com/office/powerpoint/2010/main" val="3232004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HA\Pictures\Honlapképek\Borító1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7465" y="4941168"/>
            <a:ext cx="1671027" cy="191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zövegdoboz 6"/>
          <p:cNvSpPr txBox="1"/>
          <p:nvPr/>
        </p:nvSpPr>
        <p:spPr>
          <a:xfrm>
            <a:off x="325194" y="620688"/>
            <a:ext cx="8460432" cy="64633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A szeretet fogalma: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295661" y="1628800"/>
            <a:ext cx="8460432" cy="5078313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prstClr val="black"/>
                </a:solidFill>
              </a:rPr>
              <a:t>Márpedig:</a:t>
            </a:r>
          </a:p>
          <a:p>
            <a:endParaRPr lang="hu-HU" sz="3600" b="1" dirty="0">
              <a:solidFill>
                <a:prstClr val="black"/>
              </a:solidFill>
            </a:endParaRPr>
          </a:p>
          <a:p>
            <a:r>
              <a:rPr lang="hu-HU" sz="3600" b="1" dirty="0">
                <a:solidFill>
                  <a:prstClr val="black"/>
                </a:solidFill>
              </a:rPr>
              <a:t>Ahol a szeretet</a:t>
            </a:r>
          </a:p>
          <a:p>
            <a:r>
              <a:rPr lang="hu-HU" sz="3600" b="1" dirty="0">
                <a:solidFill>
                  <a:prstClr val="black"/>
                </a:solidFill>
              </a:rPr>
              <a:t>Ott Isten,</a:t>
            </a:r>
          </a:p>
          <a:p>
            <a:r>
              <a:rPr lang="hu-HU" sz="3600" b="1" dirty="0">
                <a:solidFill>
                  <a:prstClr val="black"/>
                </a:solidFill>
              </a:rPr>
              <a:t>Ahol Isten, </a:t>
            </a:r>
          </a:p>
          <a:p>
            <a:r>
              <a:rPr lang="hu-HU" sz="3600" b="1" dirty="0">
                <a:solidFill>
                  <a:prstClr val="black"/>
                </a:solidFill>
              </a:rPr>
              <a:t>Ott áldás.</a:t>
            </a:r>
          </a:p>
          <a:p>
            <a:endParaRPr lang="hu-HU" sz="3600" b="1" dirty="0">
              <a:solidFill>
                <a:prstClr val="black"/>
              </a:solidFill>
            </a:endParaRPr>
          </a:p>
          <a:p>
            <a:r>
              <a:rPr lang="hu-HU" sz="3600" b="1" dirty="0">
                <a:solidFill>
                  <a:prstClr val="black"/>
                </a:solidFill>
              </a:rPr>
              <a:t>Életünkön, munkánkon akkor lesz áldás, ha Isten jelen van </a:t>
            </a:r>
          </a:p>
        </p:txBody>
      </p:sp>
    </p:spTree>
    <p:extLst>
      <p:ext uri="{BB962C8B-B14F-4D97-AF65-F5344CB8AC3E}">
        <p14:creationId xmlns:p14="http://schemas.microsoft.com/office/powerpoint/2010/main" val="17360555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1570</TotalTime>
  <Words>541</Words>
  <Application>Microsoft Office PowerPoint</Application>
  <PresentationFormat>On-screen Show (4:3)</PresentationFormat>
  <Paragraphs>139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Office-téma</vt:lpstr>
      <vt:lpstr>A szaktanácsadásról: tudomány és szolgálat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HA</dc:creator>
  <cp:lastModifiedBy>HA</cp:lastModifiedBy>
  <cp:revision>71</cp:revision>
  <dcterms:created xsi:type="dcterms:W3CDTF">2021-06-18T13:58:38Z</dcterms:created>
  <dcterms:modified xsi:type="dcterms:W3CDTF">2023-07-06T09:39:50Z</dcterms:modified>
</cp:coreProperties>
</file>