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82" r:id="rId4"/>
    <p:sldId id="283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79" r:id="rId26"/>
    <p:sldId id="280" r:id="rId27"/>
    <p:sldId id="257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4BFE-13FB-457D-B008-E54D9C682E29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6682-344F-4F20-8018-DFBB232B1D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37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9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82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24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28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66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6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1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5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93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49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0744-2186-430E-9456-70D7083079A7}" type="datetimeFigureOut">
              <a:rPr lang="hu-HU" smtClean="0"/>
              <a:t>2023. 07. 06.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DE57-985D-40A5-AE29-2426630BA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szaktanácsadásról: tudomány és szolgálat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Hidas András</a:t>
            </a:r>
          </a:p>
        </p:txBody>
      </p:sp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C:\Users\HA\Pictures\Honlapképek\DSC00327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6" y="-99392"/>
            <a:ext cx="7401193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4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Eddig hosszú út vezetett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Tudomány, természet szeretete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Emberekben csalódás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Egzisztenciális válság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4005064"/>
            <a:ext cx="8460432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Hallottam olyanról, hogy valaki a tudásáért nagyon megfizetnek, megbecsülnek, leborultak előtte.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Irigykedtem.</a:t>
            </a:r>
          </a:p>
        </p:txBody>
      </p:sp>
    </p:spTree>
    <p:extLst>
      <p:ext uri="{BB962C8B-B14F-4D97-AF65-F5344CB8AC3E}">
        <p14:creationId xmlns:p14="http://schemas.microsoft.com/office/powerpoint/2010/main" val="360867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Hasznos tudás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Minél elmélyültebb és specializáltabb egy tudás, annál nehezebb helyet találni neki.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De ez a kisebbik nehézség.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4005064"/>
            <a:ext cx="8460432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Hasznos tudás, ami ritka kincs,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Elnyerése és hordozása kereszthordozás.</a:t>
            </a:r>
          </a:p>
        </p:txBody>
      </p:sp>
    </p:spTree>
    <p:extLst>
      <p:ext uri="{BB962C8B-B14F-4D97-AF65-F5344CB8AC3E}">
        <p14:creationId xmlns:p14="http://schemas.microsoft.com/office/powerpoint/2010/main" val="267237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Hasznos tudás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34163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Bölcsesség – balgaság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Nem a tudásról és nem az értelmi képességekről szól: 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Alázat vagy kevélység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95661" y="5301208"/>
            <a:ext cx="8460432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Pályakezdőkkel szembeni elvárások változása: tudjanak – taníthatók legyenek</a:t>
            </a:r>
          </a:p>
        </p:txBody>
      </p:sp>
    </p:spTree>
    <p:extLst>
      <p:ext uri="{BB962C8B-B14F-4D97-AF65-F5344CB8AC3E}">
        <p14:creationId xmlns:p14="http://schemas.microsoft.com/office/powerpoint/2010/main" val="209364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másképp gondolkodás keresztje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Minél egyedibb és elmélyültebb a tudásunk, annál nehezebb az elfogadtatása.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4005064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Elmélet és gyakorlat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Tudomány és termelés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Egyetem és vállalat</a:t>
            </a:r>
          </a:p>
        </p:txBody>
      </p:sp>
    </p:spTree>
    <p:extLst>
      <p:ext uri="{BB962C8B-B14F-4D97-AF65-F5344CB8AC3E}">
        <p14:creationId xmlns:p14="http://schemas.microsoft.com/office/powerpoint/2010/main" val="336622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másképp gondolkodás keresztje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452431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Kereszthordozó az elméleti és a gyakorlati ember is.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A kereszthordázás áldott, ha: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     alázatban és szeretetben vagyunk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Mindkét oldalon, akkor lehet csak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áldás, gyümölcs.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34" y="2987825"/>
            <a:ext cx="1763688" cy="1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0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másképp gondolkodás keresztje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452431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	Tehetségünket,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Képességeinket,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Tudásunkat,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Tapasztalatainkat,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Nem azért kaptuk, hogy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kevélykedjünk és ítélkezzünk,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Hanem, hogy: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gyógyítsunk és tanítsunk</a:t>
            </a:r>
          </a:p>
        </p:txBody>
      </p:sp>
    </p:spTree>
    <p:extLst>
      <p:ext uri="{BB962C8B-B14F-4D97-AF65-F5344CB8AC3E}">
        <p14:creationId xmlns:p14="http://schemas.microsoft.com/office/powerpoint/2010/main" val="140352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másképp gondolkodás keresztje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hasznos szaktanácsadó olyan kereszthordozó, aki képes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a másik keresztjét is hordozni!</a:t>
            </a:r>
          </a:p>
        </p:txBody>
      </p:sp>
    </p:spTree>
    <p:extLst>
      <p:ext uri="{BB962C8B-B14F-4D97-AF65-F5344CB8AC3E}">
        <p14:creationId xmlns:p14="http://schemas.microsoft.com/office/powerpoint/2010/main" val="415249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jó és rossz tudomány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Leigázni akarjuk a természetet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vagy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Belesimulni?</a:t>
            </a:r>
          </a:p>
        </p:txBody>
      </p:sp>
    </p:spTree>
    <p:extLst>
      <p:ext uri="{BB962C8B-B14F-4D97-AF65-F5344CB8AC3E}">
        <p14:creationId xmlns:p14="http://schemas.microsoft.com/office/powerpoint/2010/main" val="328760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tanácsról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34163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</a:t>
            </a:r>
            <a:r>
              <a:rPr lang="hu-HU" sz="3600" b="1" dirty="0">
                <a:solidFill>
                  <a:srgbClr val="FF0000"/>
                </a:solidFill>
              </a:rPr>
              <a:t>tudományunknál</a:t>
            </a:r>
            <a:r>
              <a:rPr lang="hu-HU" sz="3600" b="1" dirty="0">
                <a:solidFill>
                  <a:prstClr val="black"/>
                </a:solidFill>
              </a:rPr>
              <a:t> előbbre való a másik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Helyzetének, erőforrásainak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Kihívásainak, sikereinek, vágyainak, félelmeinek </a:t>
            </a:r>
            <a:r>
              <a:rPr lang="hu-HU" sz="3600" b="1" dirty="0">
                <a:solidFill>
                  <a:srgbClr val="FF0000"/>
                </a:solidFill>
              </a:rPr>
              <a:t>megismerése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Lásd: befektetési tanácsadás</a:t>
            </a:r>
          </a:p>
        </p:txBody>
      </p:sp>
    </p:spTree>
    <p:extLst>
      <p:ext uri="{BB962C8B-B14F-4D97-AF65-F5344CB8AC3E}">
        <p14:creationId xmlns:p14="http://schemas.microsoft.com/office/powerpoint/2010/main" val="22104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prstClr val="black"/>
                </a:solidFill>
              </a:rPr>
              <a:t>                             Hálaadás                    </a:t>
            </a:r>
          </a:p>
        </p:txBody>
      </p:sp>
      <p:pic>
        <p:nvPicPr>
          <p:cNvPr id="1027" name="Picture 3" descr="C:\Users\HA\Pictures\Honlapképek\67844800_3439154662765172_249165542772126515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05"/>
            <a:ext cx="3707904" cy="69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tanácsról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2828" y="2492896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tanács kockázati besorolása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11935" y="3248030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Biztonság vagy lehetőség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2636" y="4725065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Védekezés vagy támadás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01858" y="3968110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Megtartás vagy építkezés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5386" y="1772816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Nem ártani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83218" y="5445224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Kudarckerülés vagy sikerorientáltság</a:t>
            </a:r>
          </a:p>
        </p:txBody>
      </p:sp>
    </p:spTree>
    <p:extLst>
      <p:ext uri="{BB962C8B-B14F-4D97-AF65-F5344CB8AC3E}">
        <p14:creationId xmlns:p14="http://schemas.microsoft.com/office/powerpoint/2010/main" val="420442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tanácsról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Hatékonyság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3529" y="3425323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Erőforrás korlátosság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05972" y="2521169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Ár-érték arány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83218" y="509356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Maximalizmus és egyéb bálványok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6044" y="5899584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Az eszköz szentesíti a célt!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60115" y="4291514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Optimalizálás, maximalizálás, minimalizálás</a:t>
            </a:r>
          </a:p>
        </p:txBody>
      </p:sp>
    </p:spTree>
    <p:extLst>
      <p:ext uri="{BB962C8B-B14F-4D97-AF65-F5344CB8AC3E}">
        <p14:creationId xmlns:p14="http://schemas.microsoft.com/office/powerpoint/2010/main" val="206755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tanácsról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…saját hazájában nincs a prófétának becsülete.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 </a:t>
            </a:r>
            <a:r>
              <a:rPr lang="hu-HU" sz="3600" b="1" dirty="0" err="1">
                <a:solidFill>
                  <a:prstClr val="black"/>
                </a:solidFill>
              </a:rPr>
              <a:t>Jn</a:t>
            </a:r>
            <a:r>
              <a:rPr lang="hu-HU" sz="3600" b="1" dirty="0">
                <a:solidFill>
                  <a:prstClr val="black"/>
                </a:solidFill>
              </a:rPr>
              <a:t> 4.44.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7989" y="3579421"/>
            <a:ext cx="8460432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Van itt egy … aki által megkérdezhetnénk az Urat, bár a magam részéről nem kedvelem, mert sose jövendöl nekem jót, mindig csak rosszat.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1Kir. 22. 8.</a:t>
            </a:r>
          </a:p>
        </p:txBody>
      </p:sp>
    </p:spTree>
    <p:extLst>
      <p:ext uri="{BB962C8B-B14F-4D97-AF65-F5344CB8AC3E}">
        <p14:creationId xmlns:p14="http://schemas.microsoft.com/office/powerpoint/2010/main" val="70387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vitáról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6705" y="2852936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Dialektikus gondolkodás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6705" y="3670084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Több szem többet lát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6783" y="4534180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Nincs rossz kérdés és rossz válasz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6705" y="5373216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Ítélkezés és intelem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68993" y="206084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kommunikációról</a:t>
            </a:r>
          </a:p>
        </p:txBody>
      </p:sp>
    </p:spTree>
    <p:extLst>
      <p:ext uri="{BB962C8B-B14F-4D97-AF65-F5344CB8AC3E}">
        <p14:creationId xmlns:p14="http://schemas.microsoft.com/office/powerpoint/2010/main" val="3750216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Erőforrásaink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világ és az ember megismerése a </a:t>
            </a:r>
            <a:r>
              <a:rPr lang="hu-HU" sz="3600" b="1" dirty="0">
                <a:solidFill>
                  <a:srgbClr val="FF0000"/>
                </a:solidFill>
              </a:rPr>
              <a:t>tudomány</a:t>
            </a:r>
            <a:r>
              <a:rPr lang="hu-HU" sz="3600" b="1" dirty="0">
                <a:solidFill>
                  <a:prstClr val="black"/>
                </a:solidFill>
              </a:rPr>
              <a:t> által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5194" y="3429000"/>
            <a:ext cx="8460432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világ és az ember megismerése </a:t>
            </a:r>
          </a:p>
          <a:p>
            <a:r>
              <a:rPr lang="hu-HU" sz="3600" b="1" dirty="0">
                <a:solidFill>
                  <a:srgbClr val="FF0000"/>
                </a:solidFill>
              </a:rPr>
              <a:t>Isten</a:t>
            </a:r>
            <a:r>
              <a:rPr lang="hu-HU" sz="3600" b="1" dirty="0">
                <a:solidFill>
                  <a:prstClr val="black"/>
                </a:solidFill>
              </a:rPr>
              <a:t> által</a:t>
            </a:r>
          </a:p>
        </p:txBody>
      </p:sp>
    </p:spTree>
    <p:extLst>
      <p:ext uri="{BB962C8B-B14F-4D97-AF65-F5344CB8AC3E}">
        <p14:creationId xmlns:p14="http://schemas.microsoft.com/office/powerpoint/2010/main" val="338520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Isten, mint erőforrás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Szeretet és alázat svájci bicska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67911" y="2636912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világban uralkodó rend felismerése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5661" y="3573016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Előítéletek feloldása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83102" y="4509120"/>
            <a:ext cx="8460432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Érzelmektől mentes látás (vágyak és félelmek)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34" y="1628800"/>
            <a:ext cx="1763688" cy="1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Isten, mint erőforrás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844824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Erősség, kitartás, hűség, szeretet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67911" y="2636912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Intuíció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9383" y="3356992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Elengedés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67911" y="4077072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Isten munkájának megengedése</a:t>
            </a:r>
          </a:p>
        </p:txBody>
      </p:sp>
    </p:spTree>
    <p:extLst>
      <p:ext uri="{BB962C8B-B14F-4D97-AF65-F5344CB8AC3E}">
        <p14:creationId xmlns:p14="http://schemas.microsoft.com/office/powerpoint/2010/main" val="209606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23528" y="2564904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>
                <a:solidFill>
                  <a:prstClr val="black"/>
                </a:solidFill>
              </a:rPr>
              <a:t>www.templomlepcso.hu</a:t>
            </a:r>
            <a:r>
              <a:rPr lang="hu-HU" sz="3600" b="1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693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412776"/>
            <a:ext cx="5086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76"/>
            <a:ext cx="5067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43694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2" y="2996952"/>
            <a:ext cx="492700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0" y="2847588"/>
            <a:ext cx="4139951" cy="2021571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231483" y="4581128"/>
            <a:ext cx="4912517" cy="1224135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25194" y="5576418"/>
            <a:ext cx="323869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„segítő szakma”</a:t>
            </a:r>
          </a:p>
        </p:txBody>
      </p:sp>
    </p:spTree>
    <p:extLst>
      <p:ext uri="{BB962C8B-B14F-4D97-AF65-F5344CB8AC3E}">
        <p14:creationId xmlns:p14="http://schemas.microsoft.com/office/powerpoint/2010/main" val="372256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17598" y="3356992"/>
            <a:ext cx="8460432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Lehet prófétáló tehetségem, ismerhetem az összes titkokat és mind a tudományokat, hitemmel elmozdíthatom a hegyeket, ha szeretet nincs bennem, mit sem érek. 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1Kor. 2.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5194" y="620688"/>
            <a:ext cx="8460432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tanítás célja a tiszta szívből, jó lelkiismeretből és őszinte hitből fakadó szeretet. 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1Tim. 1. 5.</a:t>
            </a:r>
          </a:p>
        </p:txBody>
      </p:sp>
    </p:spTree>
    <p:extLst>
      <p:ext uri="{BB962C8B-B14F-4D97-AF65-F5344CB8AC3E}">
        <p14:creationId xmlns:p14="http://schemas.microsoft.com/office/powerpoint/2010/main" val="671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95661" y="3575623"/>
            <a:ext cx="8460432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Isten szeretete: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szeretem, mert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elhatározom és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áldozatot hozok - adakozás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szeretet fogalma: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Világi értelemben: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szeretem, mert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	jól esik  - elvárás</a:t>
            </a:r>
          </a:p>
        </p:txBody>
      </p:sp>
    </p:spTree>
    <p:extLst>
      <p:ext uri="{BB962C8B-B14F-4D97-AF65-F5344CB8AC3E}">
        <p14:creationId xmlns:p14="http://schemas.microsoft.com/office/powerpoint/2010/main" val="358992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25194" y="3233008"/>
            <a:ext cx="8460432" cy="34163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Világi szeretet:</a:t>
            </a:r>
          </a:p>
          <a:p>
            <a:r>
              <a:rPr lang="hu-HU" sz="3600" b="1" dirty="0">
                <a:solidFill>
                  <a:srgbClr val="FF0000"/>
                </a:solidFill>
              </a:rPr>
              <a:t>Változó</a:t>
            </a:r>
            <a:r>
              <a:rPr lang="hu-HU" sz="3600" b="1" dirty="0">
                <a:solidFill>
                  <a:prstClr val="black"/>
                </a:solidFill>
              </a:rPr>
              <a:t> (iskolák, munkahelyek, szakmák, hazák, partnerek)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Isteni szeretet:</a:t>
            </a:r>
          </a:p>
          <a:p>
            <a:r>
              <a:rPr lang="hu-HU" sz="3600" b="1" dirty="0">
                <a:solidFill>
                  <a:srgbClr val="FF0000"/>
                </a:solidFill>
              </a:rPr>
              <a:t>Kitartó</a:t>
            </a:r>
            <a:r>
              <a:rPr lang="hu-HU" sz="3600" b="1" dirty="0">
                <a:solidFill>
                  <a:prstClr val="black"/>
                </a:solidFill>
              </a:rPr>
              <a:t> a méltatlanok mellett,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 a próbatétel idején is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szeretet fogalma: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Dicsőséget akarunk vagy szolgálni?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Kapni vagy adni?</a:t>
            </a:r>
          </a:p>
        </p:txBody>
      </p:sp>
    </p:spTree>
    <p:extLst>
      <p:ext uri="{BB962C8B-B14F-4D97-AF65-F5344CB8AC3E}">
        <p14:creationId xmlns:p14="http://schemas.microsoft.com/office/powerpoint/2010/main" val="411618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szeretet fogalma: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Válaszút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(pályaválasztási tanácsadó):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Pénzért vagy szeretetből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					dolgozunk?</a:t>
            </a:r>
          </a:p>
        </p:txBody>
      </p:sp>
    </p:spTree>
    <p:extLst>
      <p:ext uri="{BB962C8B-B14F-4D97-AF65-F5344CB8AC3E}">
        <p14:creationId xmlns:p14="http://schemas.microsoft.com/office/powerpoint/2010/main" val="107675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szeretet fogalma: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39703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Képesek vagyunk magunktól az Isten szeretetére?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Nyilván nem, de Isten a szeretet….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Ha elfogadjuk az Ő szeretetét, akkor az Ő szeretete lesz bennünk.</a:t>
            </a:r>
          </a:p>
        </p:txBody>
      </p:sp>
    </p:spTree>
    <p:extLst>
      <p:ext uri="{BB962C8B-B14F-4D97-AF65-F5344CB8AC3E}">
        <p14:creationId xmlns:p14="http://schemas.microsoft.com/office/powerpoint/2010/main" val="32320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\Pictures\Honlapképek\Borító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941168"/>
            <a:ext cx="16710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5194" y="620688"/>
            <a:ext cx="846043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A szeretet fogalma: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5661" y="1628800"/>
            <a:ext cx="8460432" cy="50783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Márpedig: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Ahol a szeretet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Ott Isten,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Ahol Isten, </a:t>
            </a:r>
          </a:p>
          <a:p>
            <a:r>
              <a:rPr lang="hu-HU" sz="3600" b="1" dirty="0">
                <a:solidFill>
                  <a:prstClr val="black"/>
                </a:solidFill>
              </a:rPr>
              <a:t>Ott áldás.</a:t>
            </a:r>
          </a:p>
          <a:p>
            <a:endParaRPr lang="hu-HU" sz="3600" b="1" dirty="0">
              <a:solidFill>
                <a:prstClr val="black"/>
              </a:solidFill>
            </a:endParaRPr>
          </a:p>
          <a:p>
            <a:r>
              <a:rPr lang="hu-HU" sz="3600" b="1" dirty="0">
                <a:solidFill>
                  <a:prstClr val="black"/>
                </a:solidFill>
              </a:rPr>
              <a:t>Életünkön, munkánkon akkor lesz áldás, ha Isten jelen van </a:t>
            </a:r>
          </a:p>
        </p:txBody>
      </p:sp>
    </p:spTree>
    <p:extLst>
      <p:ext uri="{BB962C8B-B14F-4D97-AF65-F5344CB8AC3E}">
        <p14:creationId xmlns:p14="http://schemas.microsoft.com/office/powerpoint/2010/main" val="173605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541</Words>
  <Application>Microsoft Office PowerPoint</Application>
  <PresentationFormat>On-screen Show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Office-téma</vt:lpstr>
      <vt:lpstr>A szaktanácsadásról: tudomány és szolgálat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</dc:creator>
  <cp:lastModifiedBy>HA</cp:lastModifiedBy>
  <cp:revision>71</cp:revision>
  <dcterms:created xsi:type="dcterms:W3CDTF">2021-06-18T13:58:38Z</dcterms:created>
  <dcterms:modified xsi:type="dcterms:W3CDTF">2023-07-06T09:39:50Z</dcterms:modified>
</cp:coreProperties>
</file>